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39" r:id="rId2"/>
    <p:sldId id="523" r:id="rId3"/>
    <p:sldId id="489" r:id="rId4"/>
    <p:sldId id="490" r:id="rId5"/>
    <p:sldId id="491" r:id="rId6"/>
    <p:sldId id="543" r:id="rId7"/>
    <p:sldId id="550" r:id="rId8"/>
    <p:sldId id="524" r:id="rId9"/>
    <p:sldId id="552" r:id="rId10"/>
    <p:sldId id="553" r:id="rId11"/>
    <p:sldId id="544" r:id="rId12"/>
    <p:sldId id="557" r:id="rId13"/>
    <p:sldId id="555" r:id="rId14"/>
    <p:sldId id="556" r:id="rId15"/>
    <p:sldId id="501" r:id="rId16"/>
    <p:sldId id="515" r:id="rId17"/>
    <p:sldId id="512" r:id="rId18"/>
    <p:sldId id="554" r:id="rId19"/>
    <p:sldId id="558" r:id="rId20"/>
    <p:sldId id="559" r:id="rId21"/>
    <p:sldId id="522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/>
        <a:ea typeface="MS PGothic" pitchFamily="34" charset="-128"/>
        <a:cs typeface="Arial" pitchFamily="34" charset="0"/>
      </a:defRPr>
    </a:lvl1pPr>
    <a:lvl2pPr marL="457144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/>
        <a:ea typeface="MS PGothic" pitchFamily="34" charset="-128"/>
        <a:cs typeface="Arial" pitchFamily="34" charset="0"/>
      </a:defRPr>
    </a:lvl2pPr>
    <a:lvl3pPr marL="91428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/>
        <a:ea typeface="MS PGothic" pitchFamily="34" charset="-128"/>
        <a:cs typeface="Arial" pitchFamily="34" charset="0"/>
      </a:defRPr>
    </a:lvl3pPr>
    <a:lvl4pPr marL="1371429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/>
        <a:ea typeface="MS PGothic" pitchFamily="34" charset="-128"/>
        <a:cs typeface="Arial" pitchFamily="34" charset="0"/>
      </a:defRPr>
    </a:lvl4pPr>
    <a:lvl5pPr marL="182857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/>
        <a:ea typeface="MS PGothic" pitchFamily="34" charset="-128"/>
        <a:cs typeface="Arial" pitchFamily="34" charset="0"/>
      </a:defRPr>
    </a:lvl5pPr>
    <a:lvl6pPr marL="2285715" algn="l" defTabSz="914286" rtl="0" eaLnBrk="1" latinLnBrk="0" hangingPunct="1">
      <a:defRPr sz="2400" kern="1200">
        <a:solidFill>
          <a:schemeClr val="tx1"/>
        </a:solidFill>
        <a:latin typeface="Myriad Pro"/>
        <a:ea typeface="MS PGothic" pitchFamily="34" charset="-128"/>
        <a:cs typeface="Arial" pitchFamily="34" charset="0"/>
      </a:defRPr>
    </a:lvl6pPr>
    <a:lvl7pPr marL="2742857" algn="l" defTabSz="914286" rtl="0" eaLnBrk="1" latinLnBrk="0" hangingPunct="1">
      <a:defRPr sz="2400" kern="1200">
        <a:solidFill>
          <a:schemeClr val="tx1"/>
        </a:solidFill>
        <a:latin typeface="Myriad Pro"/>
        <a:ea typeface="MS PGothic" pitchFamily="34" charset="-128"/>
        <a:cs typeface="Arial" pitchFamily="34" charset="0"/>
      </a:defRPr>
    </a:lvl7pPr>
    <a:lvl8pPr marL="3200000" algn="l" defTabSz="914286" rtl="0" eaLnBrk="1" latinLnBrk="0" hangingPunct="1">
      <a:defRPr sz="2400" kern="1200">
        <a:solidFill>
          <a:schemeClr val="tx1"/>
        </a:solidFill>
        <a:latin typeface="Myriad Pro"/>
        <a:ea typeface="MS PGothic" pitchFamily="34" charset="-128"/>
        <a:cs typeface="Arial" pitchFamily="34" charset="0"/>
      </a:defRPr>
    </a:lvl8pPr>
    <a:lvl9pPr marL="3657143" algn="l" defTabSz="914286" rtl="0" eaLnBrk="1" latinLnBrk="0" hangingPunct="1">
      <a:defRPr sz="2400" kern="1200">
        <a:solidFill>
          <a:schemeClr val="tx1"/>
        </a:solidFill>
        <a:latin typeface="Myriad Pro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EF9"/>
    <a:srgbClr val="001FC7"/>
    <a:srgbClr val="145CFB"/>
    <a:srgbClr val="194FFA"/>
    <a:srgbClr val="EE0565"/>
    <a:srgbClr val="39E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74" d="100"/>
          <a:sy n="74" d="100"/>
        </p:scale>
        <p:origin x="113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0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25" y="4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Myriad Pro" pitchFamily="1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Myriad Pro" pitchFamily="1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68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75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654" y="4365893"/>
            <a:ext cx="5445231" cy="3962692"/>
          </a:xfrm>
        </p:spPr>
        <p:txBody>
          <a:bodyPr>
            <a:normAutofit/>
          </a:bodyPr>
          <a:lstStyle/>
          <a:p>
            <a:pPr marL="0" indent="0" defTabSz="907268">
              <a:buFont typeface="Arial" panose="020B0604020202020204" pitchFamily="34" charset="0"/>
              <a:buNone/>
              <a:defRPr/>
            </a:pPr>
            <a:endParaRPr lang="en-US" sz="14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5464" y="8616810"/>
            <a:ext cx="2949500" cy="455173"/>
          </a:xfrm>
          <a:prstGeom prst="rect">
            <a:avLst/>
          </a:prstGeom>
        </p:spPr>
        <p:txBody>
          <a:bodyPr lIns="89035" tIns="44518" rIns="89035" bIns="44518"/>
          <a:lstStyle/>
          <a:p>
            <a:fld id="{B128A747-5EDB-4D3C-AFB8-1D7B41E983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66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31741" indent="-231741"/>
            <a:endParaRPr lang="en-US" b="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8" name="Footer Placeholder 10"/>
          <p:cNvSpPr txBox="1">
            <a:spLocks noGrp="1"/>
          </p:cNvSpPr>
          <p:nvPr/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0894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1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027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781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865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5482" y="8549651"/>
            <a:ext cx="2911263" cy="451626"/>
          </a:xfrm>
          <a:prstGeom prst="rect">
            <a:avLst/>
          </a:prstGeom>
        </p:spPr>
        <p:txBody>
          <a:bodyPr lIns="88139" tIns="44070" rIns="88139" bIns="44070"/>
          <a:lstStyle/>
          <a:p>
            <a:fld id="{B128A747-5EDB-4D3C-AFB8-1D7B41E983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861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05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554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26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75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3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41" indent="-231741"/>
            <a:r>
              <a:rPr lang="en-US" dirty="0">
                <a:latin typeface="Arial" pitchFamily="34" charset="0"/>
                <a:ea typeface="ＭＳ Ｐゴシック" pitchFamily="34" charset="-128"/>
              </a:rPr>
              <a:t>	</a:t>
            </a:r>
          </a:p>
        </p:txBody>
      </p:sp>
      <p:sp>
        <p:nvSpPr>
          <p:cNvPr id="40964" name="Footer Placeholder 10"/>
          <p:cNvSpPr txBox="1">
            <a:spLocks noGrp="1"/>
          </p:cNvSpPr>
          <p:nvPr/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1360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8139" tIns="44070" rIns="88139" bIns="44070"/>
          <a:lstStyle/>
          <a:p>
            <a:fld id="{868D4C77-7B8A-4CE8-A53A-E713193842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6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5482" y="8549651"/>
            <a:ext cx="2911263" cy="451626"/>
          </a:xfrm>
          <a:prstGeom prst="rect">
            <a:avLst/>
          </a:prstGeom>
        </p:spPr>
        <p:txBody>
          <a:bodyPr lIns="88139" tIns="44070" rIns="88139" bIns="44070"/>
          <a:lstStyle/>
          <a:p>
            <a:fld id="{B128A747-5EDB-4D3C-AFB8-1D7B41E983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07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5482" y="8549651"/>
            <a:ext cx="2911263" cy="451626"/>
          </a:xfrm>
          <a:prstGeom prst="rect">
            <a:avLst/>
          </a:prstGeom>
        </p:spPr>
        <p:txBody>
          <a:bodyPr lIns="88139" tIns="44070" rIns="88139" bIns="44070"/>
          <a:lstStyle/>
          <a:p>
            <a:fld id="{B128A747-5EDB-4D3C-AFB8-1D7B41E983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20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5482" y="8549651"/>
            <a:ext cx="2911263" cy="451626"/>
          </a:xfrm>
          <a:prstGeom prst="rect">
            <a:avLst/>
          </a:prstGeom>
        </p:spPr>
        <p:txBody>
          <a:bodyPr lIns="88139" tIns="44070" rIns="88139" bIns="44070"/>
          <a:lstStyle/>
          <a:p>
            <a:fld id="{B128A747-5EDB-4D3C-AFB8-1D7B41E983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70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5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231741" indent="-231741"/>
            <a:r>
              <a:rPr lang="en-US" dirty="0">
                <a:latin typeface="Arial" pitchFamily="34" charset="0"/>
                <a:ea typeface="ＭＳ Ｐゴシック" pitchFamily="34" charset="-128"/>
              </a:rPr>
              <a:t>	</a:t>
            </a:r>
          </a:p>
        </p:txBody>
      </p:sp>
      <p:sp>
        <p:nvSpPr>
          <p:cNvPr id="41988" name="Footer Placeholder 10"/>
          <p:cNvSpPr txBox="1">
            <a:spLocks noGrp="1"/>
          </p:cNvSpPr>
          <p:nvPr/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0384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31741" indent="-231741"/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8" name="Footer Placeholder 10"/>
          <p:cNvSpPr txBox="1">
            <a:spLocks noGrp="1"/>
          </p:cNvSpPr>
          <p:nvPr/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522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4" indent="0" algn="ctr">
              <a:buNone/>
              <a:defRPr/>
            </a:lvl2pPr>
            <a:lvl3pPr marL="914286" indent="0" algn="ctr">
              <a:buNone/>
              <a:defRPr/>
            </a:lvl3pPr>
            <a:lvl4pPr marL="1371429" indent="0" algn="ctr">
              <a:buNone/>
              <a:defRPr/>
            </a:lvl4pPr>
            <a:lvl5pPr marL="1828571" indent="0" algn="ctr">
              <a:buNone/>
              <a:defRPr/>
            </a:lvl5pPr>
            <a:lvl6pPr marL="2285715" indent="0" algn="ctr">
              <a:buNone/>
              <a:defRPr/>
            </a:lvl6pPr>
            <a:lvl7pPr marL="2742857" indent="0" algn="ctr">
              <a:buNone/>
              <a:defRPr/>
            </a:lvl7pPr>
            <a:lvl8pPr marL="3200000" indent="0" algn="ctr">
              <a:buNone/>
              <a:defRPr/>
            </a:lvl8pPr>
            <a:lvl9pPr marL="365714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4" indent="0">
              <a:buNone/>
              <a:defRPr sz="1800"/>
            </a:lvl2pPr>
            <a:lvl3pPr marL="914286" indent="0">
              <a:buNone/>
              <a:defRPr sz="1600"/>
            </a:lvl3pPr>
            <a:lvl4pPr marL="1371429" indent="0">
              <a:buNone/>
              <a:defRPr sz="1400"/>
            </a:lvl4pPr>
            <a:lvl5pPr marL="1828571" indent="0">
              <a:buNone/>
              <a:defRPr sz="1400"/>
            </a:lvl5pPr>
            <a:lvl6pPr marL="2285715" indent="0">
              <a:buNone/>
              <a:defRPr sz="1400"/>
            </a:lvl6pPr>
            <a:lvl7pPr marL="2742857" indent="0">
              <a:buNone/>
              <a:defRPr sz="1400"/>
            </a:lvl7pPr>
            <a:lvl8pPr marL="3200000" indent="0">
              <a:buNone/>
              <a:defRPr sz="1400"/>
            </a:lvl8pPr>
            <a:lvl9pPr marL="36571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1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1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6" indent="0">
              <a:buNone/>
              <a:defRPr sz="1000"/>
            </a:lvl3pPr>
            <a:lvl4pPr marL="1371429" indent="0">
              <a:buNone/>
              <a:defRPr sz="900"/>
            </a:lvl4pPr>
            <a:lvl5pPr marL="1828571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6" indent="0">
              <a:buNone/>
              <a:defRPr sz="2400"/>
            </a:lvl3pPr>
            <a:lvl4pPr marL="1371429" indent="0">
              <a:buNone/>
              <a:defRPr sz="2000"/>
            </a:lvl4pPr>
            <a:lvl5pPr marL="1828571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6" indent="0">
              <a:buNone/>
              <a:defRPr sz="1000"/>
            </a:lvl3pPr>
            <a:lvl4pPr marL="1371429" indent="0">
              <a:buNone/>
              <a:defRPr sz="900"/>
            </a:lvl4pPr>
            <a:lvl5pPr marL="1828571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fld id="{2C7E7F0C-5A83-4945-95A5-615A41EC87CD}" type="datetime1">
              <a:rPr lang="en-US"/>
              <a:pPr>
                <a:defRPr/>
              </a:pPr>
              <a:t>9/8/2020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8218F67-D2D5-4B15-9C40-DED190BBA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NMEDA_PP_PG2_201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oyota-rampvan-xi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3886200" y="6019800"/>
            <a:ext cx="1371600" cy="6788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14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2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4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5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857" indent="-34285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56" indent="-28571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2858" indent="-22857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000" indent="-22857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143" indent="-22857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286" indent="-22857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428" indent="-22857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571" indent="-22857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714" indent="-22857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dDW6zbxW78" TargetMode="Externa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QFk9JPQiiQ" TargetMode="Externa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dgoch@wc-b.com" TargetMode="External"/><Relationship Id="rId5" Type="http://schemas.openxmlformats.org/officeDocument/2006/relationships/hyperlink" Target="mailto:Amy.Schoppman@nmeda.org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W_0KmURoEA" TargetMode="Externa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610412"/>
          </a:xfrm>
        </p:spPr>
        <p:txBody>
          <a:bodyPr/>
          <a:lstStyle/>
          <a:p>
            <a:endParaRPr lang="en-US" sz="1600" b="1" dirty="0">
              <a:latin typeface="Calibri" panose="020F0502020204030204" pitchFamily="34" charset="0"/>
            </a:endParaRPr>
          </a:p>
          <a:p>
            <a:endParaRPr lang="en-US" sz="2100" dirty="0">
              <a:latin typeface="Calibri" panose="020F0502020204030204" pitchFamily="34" charset="0"/>
            </a:endParaRPr>
          </a:p>
          <a:p>
            <a:r>
              <a:rPr lang="en-US" sz="2500" b="1" dirty="0">
                <a:latin typeface="Calibri" panose="020F0502020204030204" pitchFamily="34" charset="0"/>
              </a:rPr>
              <a:t>Amy Schoppman</a:t>
            </a:r>
          </a:p>
          <a:p>
            <a:r>
              <a:rPr lang="en-US" sz="2500" b="1" dirty="0">
                <a:latin typeface="Calibri" panose="020F0502020204030204" pitchFamily="34" charset="0"/>
              </a:rPr>
              <a:t>Director of Government Relations, NMEDA</a:t>
            </a:r>
          </a:p>
          <a:p>
            <a:endParaRPr lang="en-US" sz="2500" b="1" dirty="0">
              <a:latin typeface="Calibri" panose="020F0502020204030204" pitchFamily="34" charset="0"/>
            </a:endParaRPr>
          </a:p>
          <a:p>
            <a:r>
              <a:rPr lang="en-US" sz="2500" b="1" dirty="0">
                <a:latin typeface="Calibri" panose="020F0502020204030204" pitchFamily="34" charset="0"/>
              </a:rPr>
              <a:t>David </a:t>
            </a:r>
            <a:r>
              <a:rPr lang="en-US" sz="2500" b="1" dirty="0" err="1">
                <a:latin typeface="Calibri" panose="020F0502020204030204" pitchFamily="34" charset="0"/>
              </a:rPr>
              <a:t>Goch</a:t>
            </a:r>
            <a:endParaRPr lang="en-US" sz="2500" b="1" dirty="0">
              <a:latin typeface="Calibri" panose="020F0502020204030204" pitchFamily="34" charset="0"/>
            </a:endParaRPr>
          </a:p>
          <a:p>
            <a:r>
              <a:rPr lang="en-US" sz="2500" b="1" dirty="0">
                <a:latin typeface="Calibri" panose="020F0502020204030204" pitchFamily="34" charset="0"/>
              </a:rPr>
              <a:t>General Counsel, NMEDA</a:t>
            </a:r>
          </a:p>
          <a:p>
            <a:endParaRPr lang="en-US" dirty="0"/>
          </a:p>
        </p:txBody>
      </p:sp>
      <p:pic>
        <p:nvPicPr>
          <p:cNvPr id="7" name="Picture 10" descr="NMED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508115"/>
            <a:ext cx="2743200" cy="298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24400" y="859805"/>
            <a:ext cx="2590799" cy="259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673712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1965325" y="2097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2438400" y="1066800"/>
            <a:ext cx="4191000" cy="45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ts val="600"/>
              </a:spcBef>
              <a:buClr>
                <a:schemeClr val="bg1"/>
              </a:buClr>
              <a:buSzPct val="80000"/>
            </a:pPr>
            <a:r>
              <a:rPr lang="en-US" sz="2800" b="1" dirty="0">
                <a:latin typeface="Calibri" pitchFamily="34" charset="0"/>
              </a:rPr>
              <a:t>Vehicle Conversion Process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F0B04188-4447-4407-8948-6B5B48ABA7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1500" y="1676400"/>
            <a:ext cx="8001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813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Lowered Floor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8639C4-8FC9-44A7-9E1A-4240F864145A}"/>
              </a:ext>
            </a:extLst>
          </p:cNvPr>
          <p:cNvSpPr txBox="1"/>
          <p:nvPr/>
        </p:nvSpPr>
        <p:spPr>
          <a:xfrm>
            <a:off x="381000" y="300335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Aftermarket Modifications - RECAP</a:t>
            </a:r>
            <a:endParaRPr lang="en-US" sz="32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21DA2CC5-309A-42B7-A236-4C403FAE2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7179" r="4332" b="10248"/>
          <a:stretch/>
        </p:blipFill>
        <p:spPr bwMode="auto">
          <a:xfrm>
            <a:off x="380035" y="2021491"/>
            <a:ext cx="3587984" cy="235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chrysler-ev-6.jpg">
            <a:extLst>
              <a:ext uri="{FF2B5EF4-FFF2-40B4-BE49-F238E27FC236}">
                <a16:creationId xmlns:a16="http://schemas.microsoft.com/office/drawing/2014/main" id="{3442D3D4-E555-4AB3-939C-4CC8CADAD6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3008233"/>
            <a:ext cx="4039354" cy="2782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61287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85110"/>
            <a:ext cx="7772400" cy="521089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Ramps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8639C4-8FC9-44A7-9E1A-4240F864145A}"/>
              </a:ext>
            </a:extLst>
          </p:cNvPr>
          <p:cNvSpPr txBox="1"/>
          <p:nvPr/>
        </p:nvSpPr>
        <p:spPr>
          <a:xfrm>
            <a:off x="381000" y="300335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Aftermarket Modifications - RECAP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91F5C-A0EF-4622-ADEE-8E217C2A0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18" y="1509355"/>
            <a:ext cx="4136015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B87C4C-3F11-415D-A887-57A106DAB2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5" t="25555" r="4987" b="11786"/>
          <a:stretch/>
        </p:blipFill>
        <p:spPr>
          <a:xfrm>
            <a:off x="4853645" y="1619491"/>
            <a:ext cx="3886200" cy="2026257"/>
          </a:xfrm>
          <a:prstGeom prst="rect">
            <a:avLst/>
          </a:prstGeom>
        </p:spPr>
      </p:pic>
      <p:pic>
        <p:nvPicPr>
          <p:cNvPr id="4098" name="Picture 2" descr="Image result for manual wheelchair ramp vehicle">
            <a:extLst>
              <a:ext uri="{FF2B5EF4-FFF2-40B4-BE49-F238E27FC236}">
                <a16:creationId xmlns:a16="http://schemas.microsoft.com/office/drawing/2014/main" id="{CEF4EA98-5F95-448E-8918-40AF1C646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80" y="3943350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1837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Kneeling System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8639C4-8FC9-44A7-9E1A-4240F864145A}"/>
              </a:ext>
            </a:extLst>
          </p:cNvPr>
          <p:cNvSpPr txBox="1"/>
          <p:nvPr/>
        </p:nvSpPr>
        <p:spPr>
          <a:xfrm>
            <a:off x="381000" y="300335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Aftermarket Modifications - RECAP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B549C627-ACB3-4589-B4E1-71CFE204F0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1752600"/>
            <a:ext cx="7772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665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35" y="1066800"/>
            <a:ext cx="8383929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Suspension, Electrical System, Fuel Tank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8639C4-8FC9-44A7-9E1A-4240F864145A}"/>
              </a:ext>
            </a:extLst>
          </p:cNvPr>
          <p:cNvSpPr txBox="1"/>
          <p:nvPr/>
        </p:nvSpPr>
        <p:spPr>
          <a:xfrm>
            <a:off x="381000" y="300335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Aftermarket Modifications - RECAP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7F956-CC7F-4FCF-975A-EF00DB54D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63" y="1905000"/>
            <a:ext cx="6430272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288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an 00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37726" y="1501846"/>
            <a:ext cx="1754090" cy="266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EZ Lock BL7317 base 08080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6757" y="3886200"/>
            <a:ext cx="3015516" cy="211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269" y="1495668"/>
            <a:ext cx="3554508" cy="328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998" y="1495668"/>
            <a:ext cx="2962275" cy="2219325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 bwMode="auto">
          <a:xfrm>
            <a:off x="366757" y="247044"/>
            <a:ext cx="6629400" cy="75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14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2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42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57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lvl="0" algn="l" eaLnBrk="1" hangingPunct="1"/>
            <a:r>
              <a:rPr lang="en-US" sz="32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Aftermarket Modifications - RECAP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6757" y="899919"/>
            <a:ext cx="824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Calibri" pitchFamily="34" charset="0"/>
              </a:rPr>
              <a:t>Wheelchair Securement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0723" y="4270234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F4-point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L-track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Docking 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Retractable Tie-down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48399">
            <a:off x="6659137" y="4544190"/>
            <a:ext cx="2115568" cy="21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8260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 bwMode="auto">
          <a:xfrm>
            <a:off x="76200" y="241545"/>
            <a:ext cx="6629400" cy="75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14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2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42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57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3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Aftermarket Modifications - RECAP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6757" y="899919"/>
            <a:ext cx="824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Calibri" pitchFamily="34" charset="0"/>
              </a:rPr>
              <a:t>Interior Touches</a:t>
            </a:r>
          </a:p>
        </p:txBody>
      </p:sp>
      <p:pic>
        <p:nvPicPr>
          <p:cNvPr id="6148" name="Picture 4" descr="Honda Pilot Access 360 interior">
            <a:extLst>
              <a:ext uri="{FF2B5EF4-FFF2-40B4-BE49-F238E27FC236}">
                <a16:creationId xmlns:a16="http://schemas.microsoft.com/office/drawing/2014/main" id="{F6E0FD67-A9B3-4D0C-A766-911102B22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58" y="1676400"/>
            <a:ext cx="6216684" cy="41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362160" y="3516846"/>
            <a:ext cx="2686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Calibri" pitchFamily="34" charset="0"/>
              </a:rPr>
              <a:t>Outside Lift for Sedans</a:t>
            </a:r>
            <a:endParaRPr lang="en-US" sz="1800" b="1" dirty="0">
              <a:latin typeface="+mj-lt"/>
            </a:endParaRPr>
          </a:p>
        </p:txBody>
      </p:sp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3856953" y="4752993"/>
            <a:ext cx="679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Calibri" pitchFamily="34" charset="0"/>
              </a:rPr>
              <a:t>Hoist</a:t>
            </a: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5719807" y="3552472"/>
            <a:ext cx="2609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Calibri" pitchFamily="34" charset="0"/>
              </a:rPr>
              <a:t>Outside Hitch Lift</a:t>
            </a:r>
          </a:p>
        </p:txBody>
      </p:sp>
      <p:sp>
        <p:nvSpPr>
          <p:cNvPr id="29703" name="Text Box 12"/>
          <p:cNvSpPr txBox="1">
            <a:spLocks noChangeArrowheads="1"/>
          </p:cNvSpPr>
          <p:nvPr/>
        </p:nvSpPr>
        <p:spPr bwMode="auto">
          <a:xfrm>
            <a:off x="403925" y="5958960"/>
            <a:ext cx="2783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Calibri" pitchFamily="34" charset="0"/>
              </a:rPr>
              <a:t>Outside Wheelchair Lifts</a:t>
            </a:r>
          </a:p>
        </p:txBody>
      </p:sp>
      <p:pic>
        <p:nvPicPr>
          <p:cNvPr id="33808" name="Picture 16" descr="Out-Sider HTP Step 3 Croped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67343" y="1409682"/>
            <a:ext cx="2314778" cy="213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450_Cover_New[1] crpop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4837" y="1407305"/>
            <a:ext cx="2172891" cy="200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433B80">
                <a:alpha val="50000"/>
              </a:srgbClr>
            </a:outerShdw>
          </a:effectLst>
        </p:spPr>
      </p:pic>
      <p:pic>
        <p:nvPicPr>
          <p:cNvPr id="29716" name="Picture 20" descr="CGM350P_Loaded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91636" y="4000451"/>
            <a:ext cx="2152440" cy="187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11" name="Picture 15" descr="Bruno's Curb-Sider® Vehicle Lif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1" y="2179222"/>
            <a:ext cx="2737624" cy="252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3"/>
          <p:cNvSpPr txBox="1">
            <a:spLocks/>
          </p:cNvSpPr>
          <p:nvPr/>
        </p:nvSpPr>
        <p:spPr bwMode="auto">
          <a:xfrm>
            <a:off x="76200" y="216436"/>
            <a:ext cx="6629400" cy="75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14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2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42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57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Aftermarket Modifications - RECAP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6757" y="899919"/>
            <a:ext cx="8243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alibri" pitchFamily="34" charset="0"/>
              </a:rPr>
              <a:t>Lifts and Hoists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9756" y="4000451"/>
            <a:ext cx="2811626" cy="1874417"/>
          </a:xfrm>
          <a:prstGeom prst="rect">
            <a:avLst/>
          </a:prstGeom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834026" y="5911608"/>
            <a:ext cx="2783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Calibri" pitchFamily="34" charset="0"/>
              </a:rPr>
              <a:t>Pickup Truck Hoist</a:t>
            </a:r>
          </a:p>
        </p:txBody>
      </p:sp>
    </p:spTree>
    <p:extLst>
      <p:ext uri="{BB962C8B-B14F-4D97-AF65-F5344CB8AC3E}">
        <p14:creationId xmlns:p14="http://schemas.microsoft.com/office/powerpoint/2010/main" val="186316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4F63-1C3F-41BD-B10B-4885D4C2F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92" y="609600"/>
            <a:ext cx="8967808" cy="1143000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FMVSS Make Inoperative Exemptions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64D32-9593-4B42-90E1-22050FD10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92" y="1752600"/>
            <a:ext cx="3333750" cy="2143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89F455-F531-4FCC-AB39-221BEB2CDEF4}"/>
              </a:ext>
            </a:extLst>
          </p:cNvPr>
          <p:cNvSpPr txBox="1"/>
          <p:nvPr/>
        </p:nvSpPr>
        <p:spPr>
          <a:xfrm>
            <a:off x="3509942" y="1981200"/>
            <a:ext cx="5176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5770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4F63-1C3F-41BD-B10B-4885D4C2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Aftermarket/OEM Relationships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32FAB-43D5-43BB-9CF2-A814212616E7}"/>
              </a:ext>
            </a:extLst>
          </p:cNvPr>
          <p:cNvSpPr txBox="1"/>
          <p:nvPr/>
        </p:nvSpPr>
        <p:spPr>
          <a:xfrm>
            <a:off x="685800" y="22098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/>
              <a:t>Authorized Converter Agreements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/>
              <a:t>OEM provides support, knowledge, product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/>
              <a:t>Conversion Company provides quality assurance, liability protection, brand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612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1501" y="2426685"/>
            <a:ext cx="5105400" cy="2722208"/>
          </a:xfrm>
        </p:spPr>
        <p:txBody>
          <a:bodyPr/>
          <a:lstStyle/>
          <a:p>
            <a:pPr marL="0" indent="0" eaLnBrk="1" hangingPunct="1">
              <a:lnSpc>
                <a:spcPts val="2800"/>
              </a:lnSpc>
              <a:buClr>
                <a:schemeClr val="bg1"/>
              </a:buClr>
              <a:buNone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NMEDA members include:</a:t>
            </a:r>
          </a:p>
          <a:p>
            <a:pPr eaLnBrk="1" hangingPunct="1">
              <a:lnSpc>
                <a:spcPts val="28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Automobile Manufacturers</a:t>
            </a:r>
          </a:p>
          <a:p>
            <a:pPr eaLnBrk="1" hangingPunct="1">
              <a:lnSpc>
                <a:spcPts val="28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Conversion Companies</a:t>
            </a:r>
          </a:p>
          <a:p>
            <a:pPr eaLnBrk="1" hangingPunct="1">
              <a:lnSpc>
                <a:spcPts val="28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Automotive Mobility Equipment Manufacturers</a:t>
            </a:r>
          </a:p>
          <a:p>
            <a:pPr eaLnBrk="1" hangingPunct="1">
              <a:lnSpc>
                <a:spcPts val="28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Automotive Mobility Equipment Dealers</a:t>
            </a:r>
          </a:p>
          <a:p>
            <a:pPr eaLnBrk="1" hangingPunct="1">
              <a:lnSpc>
                <a:spcPts val="28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Healthcare Professionals</a:t>
            </a:r>
          </a:p>
          <a:p>
            <a:pPr eaLnBrk="1" hangingPunct="1">
              <a:lnSpc>
                <a:spcPts val="2800"/>
              </a:lnSpc>
              <a:buClr>
                <a:schemeClr val="bg1"/>
              </a:buClr>
              <a:buFont typeface="Times" pitchFamily="18" charset="0"/>
              <a:buChar char="•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sz="2400" dirty="0"/>
          </a:p>
        </p:txBody>
      </p:sp>
      <p:pic>
        <p:nvPicPr>
          <p:cNvPr id="12293" name="Picture 10" descr="NMEDAwhite"/>
          <p:cNvPicPr>
            <a:picLocks noChangeAspect="1" noChangeArrowheads="1"/>
          </p:cNvPicPr>
          <p:nvPr/>
        </p:nvPicPr>
        <p:blipFill rotWithShape="1">
          <a:blip r:embed="rId3" cstate="print"/>
          <a:srcRect l="10153" t="13987" r="11159" b="-2575"/>
          <a:stretch/>
        </p:blipFill>
        <p:spPr bwMode="auto">
          <a:xfrm>
            <a:off x="6019800" y="1245245"/>
            <a:ext cx="236220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2352675" y="1941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638783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 is NMEDA?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9800" y="4837484"/>
            <a:ext cx="3041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on the web </a:t>
            </a:r>
            <a:r>
              <a:rPr lang="en-US" dirty="0"/>
              <a:t>@ www.nmeda.org</a:t>
            </a:r>
          </a:p>
        </p:txBody>
      </p:sp>
    </p:spTree>
    <p:extLst>
      <p:ext uri="{BB962C8B-B14F-4D97-AF65-F5344CB8AC3E}">
        <p14:creationId xmlns:p14="http://schemas.microsoft.com/office/powerpoint/2010/main" val="95036297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D5B2-9864-4E6D-933C-9C2E31D8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Opportunities/Challenges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5D32B-1628-45ED-AD56-79ED742F2823}"/>
              </a:ext>
            </a:extLst>
          </p:cNvPr>
          <p:cNvSpPr txBox="1"/>
          <p:nvPr/>
        </p:nvSpPr>
        <p:spPr>
          <a:xfrm>
            <a:off x="76200" y="19050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AV Technology (Precision, Security, Acceptance)</a:t>
            </a:r>
          </a:p>
          <a:p>
            <a:pPr algn="ctr"/>
            <a:endParaRPr lang="en-US" sz="28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Infrastructure</a:t>
            </a:r>
          </a:p>
          <a:p>
            <a:pPr algn="ctr"/>
            <a:endParaRPr lang="en-US" sz="28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Electric Vehicles</a:t>
            </a:r>
          </a:p>
          <a:p>
            <a:pPr algn="ctr"/>
            <a:endParaRPr lang="en-US" sz="28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Hands-Free Accessibility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SAFETY </a:t>
            </a:r>
          </a:p>
        </p:txBody>
      </p:sp>
    </p:spTree>
    <p:extLst>
      <p:ext uri="{BB962C8B-B14F-4D97-AF65-F5344CB8AC3E}">
        <p14:creationId xmlns:p14="http://schemas.microsoft.com/office/powerpoint/2010/main" val="107021818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NMED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" y="974041"/>
            <a:ext cx="1671638" cy="18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315200" y="1195180"/>
            <a:ext cx="1447503" cy="145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422775" y="183042"/>
            <a:ext cx="2298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14350"/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</a:rPr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42A342-D405-40B9-9E30-DD54B476ADC5}"/>
              </a:ext>
            </a:extLst>
          </p:cNvPr>
          <p:cNvSpPr txBox="1"/>
          <p:nvPr/>
        </p:nvSpPr>
        <p:spPr>
          <a:xfrm>
            <a:off x="1981200" y="277069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Amy Schoppman</a:t>
            </a:r>
          </a:p>
          <a:p>
            <a:pPr algn="ctr"/>
            <a:r>
              <a:rPr lang="en-US" b="1" dirty="0">
                <a:hlinkClick r:id="rId5"/>
              </a:rPr>
              <a:t>Amy.Schoppman@nmeda.org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David </a:t>
            </a:r>
            <a:r>
              <a:rPr lang="en-US" b="1" dirty="0" err="1"/>
              <a:t>Goch</a:t>
            </a:r>
            <a:endParaRPr lang="en-US" b="1" dirty="0"/>
          </a:p>
          <a:p>
            <a:pPr algn="ctr"/>
            <a:r>
              <a:rPr lang="en-US" b="1" dirty="0">
                <a:hlinkClick r:id="rId6"/>
              </a:rPr>
              <a:t>dgoch@wc-b.com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459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0094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</a:rPr>
              <a:t>Original Equipment Manufacturers</a:t>
            </a:r>
            <a:r>
              <a:rPr lang="en-US" sz="1800" b="1" dirty="0">
                <a:latin typeface="Calibri" pitchFamily="34" charset="0"/>
              </a:rPr>
              <a:t> </a:t>
            </a:r>
            <a:r>
              <a:rPr lang="en-US" sz="2800" b="1" dirty="0">
                <a:latin typeface="Calibri" pitchFamily="34" charset="0"/>
              </a:rPr>
              <a:t>(</a:t>
            </a:r>
            <a:r>
              <a:rPr lang="en-US" sz="3200" b="1" dirty="0">
                <a:latin typeface="Calibri" pitchFamily="34" charset="0"/>
              </a:rPr>
              <a:t>OEMs)</a:t>
            </a:r>
            <a:endParaRPr lang="en-US" sz="2100" dirty="0"/>
          </a:p>
        </p:txBody>
      </p:sp>
      <p:pic>
        <p:nvPicPr>
          <p:cNvPr id="6" name="Picture 10" descr="Toyota Mobility Log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038" y="3633789"/>
            <a:ext cx="3954653" cy="10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651664"/>
            <a:ext cx="3310196" cy="105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mobility_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438400"/>
            <a:ext cx="3946405" cy="172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GM Mobiity logo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133601"/>
            <a:ext cx="4800600" cy="67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74961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233905"/>
            <a:ext cx="44958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 dirty="0"/>
              <a:t>                  NHTSA FMVSS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3233559"/>
            <a:ext cx="4191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      CRASH TESTS VERIFIED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093486"/>
            <a:ext cx="8294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242888" algn="ctr">
              <a:buClr>
                <a:schemeClr val="bg1"/>
              </a:buClr>
            </a:pPr>
            <a:r>
              <a:rPr lang="en-US" sz="2800" b="1" dirty="0">
                <a:latin typeface="Calibri" pitchFamily="34" charset="0"/>
              </a:rPr>
              <a:t>Vehicle Conversion Companies</a:t>
            </a:r>
          </a:p>
        </p:txBody>
      </p:sp>
      <p:pic>
        <p:nvPicPr>
          <p:cNvPr id="10" name="Picture 9" descr="braunability2-col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876" y="1827738"/>
            <a:ext cx="3989348" cy="118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VMI Logo High R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4015981"/>
            <a:ext cx="2623369" cy="169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3648" r="4237" b="1931"/>
          <a:stretch/>
        </p:blipFill>
        <p:spPr>
          <a:xfrm>
            <a:off x="3786387" y="2464953"/>
            <a:ext cx="1807858" cy="1807859"/>
          </a:xfrm>
          <a:prstGeom prst="ellipse">
            <a:avLst/>
          </a:prstGeom>
        </p:spPr>
      </p:pic>
      <p:pic>
        <p:nvPicPr>
          <p:cNvPr id="1026" name="Picture 2" descr="Image result for revability logo">
            <a:extLst>
              <a:ext uri="{FF2B5EF4-FFF2-40B4-BE49-F238E27FC236}">
                <a16:creationId xmlns:a16="http://schemas.microsoft.com/office/drawing/2014/main" id="{05E12147-E0F7-406D-9C9C-F9428254A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5911"/>
            <a:ext cx="5339752" cy="19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r conversions logo">
            <a:extLst>
              <a:ext uri="{FF2B5EF4-FFF2-40B4-BE49-F238E27FC236}">
                <a16:creationId xmlns:a16="http://schemas.microsoft.com/office/drawing/2014/main" id="{25765923-F67F-4274-91D0-D48C0873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33" y="3810000"/>
            <a:ext cx="2567187" cy="25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397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3483" y="925296"/>
            <a:ext cx="7848600" cy="659106"/>
          </a:xfrm>
        </p:spPr>
        <p:txBody>
          <a:bodyPr/>
          <a:lstStyle/>
          <a:p>
            <a:r>
              <a:rPr lang="en-US" sz="2800" b="1" dirty="0">
                <a:latin typeface="Calibri" pitchFamily="34" charset="0"/>
              </a:rPr>
              <a:t>Automotive Mobility Equipment Manufacturers</a:t>
            </a:r>
            <a:endParaRPr lang="en-US" sz="2800" dirty="0"/>
          </a:p>
        </p:txBody>
      </p:sp>
      <p:pic>
        <p:nvPicPr>
          <p:cNvPr id="3" name="Picture 8" descr="DM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7985" y="4269418"/>
            <a:ext cx="1727172" cy="172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leaning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7119" y="4536506"/>
            <a:ext cx="1752101" cy="146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5" descr="Dock_N_Lock_CMYK flattene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8464" y="4185155"/>
            <a:ext cx="2116940" cy="89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9" descr="logo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7500" y="2711738"/>
            <a:ext cx="3486150" cy="71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C:\Documents and Settings\Pete\Desktop\NMEDA Projects\E&amp;T Committee\CAMS-HP-Team\CAMS-HP L&amp;L KIT\Update files\emc-beveled croppe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6287" y="2077596"/>
            <a:ext cx="2321568" cy="147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AdaptSolutions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335" y="1828970"/>
            <a:ext cx="2241528" cy="107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3" descr="EZL Logo 2008 red black white 0808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7296" y="5294732"/>
            <a:ext cx="1811624" cy="83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677900" y="3692081"/>
            <a:ext cx="3466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Specialty Seating Systems</a:t>
            </a:r>
          </a:p>
          <a:p>
            <a:pPr algn="ctr"/>
            <a:r>
              <a:rPr lang="en-US" sz="2000" b="1" dirty="0">
                <a:latin typeface="Calibri" pitchFamily="34" charset="0"/>
              </a:rPr>
              <a:t>Scooter/Wheelchair Lifts</a:t>
            </a:r>
          </a:p>
          <a:p>
            <a:pPr algn="ctr"/>
            <a:r>
              <a:rPr lang="en-US" sz="2000" b="1" dirty="0">
                <a:latin typeface="Calibri" pitchFamily="34" charset="0"/>
              </a:rPr>
              <a:t>Low Effort Steering/Braking</a:t>
            </a:r>
          </a:p>
          <a:p>
            <a:pPr algn="ctr"/>
            <a:r>
              <a:rPr lang="en-US" sz="2000" b="1" dirty="0">
                <a:latin typeface="Calibri" pitchFamily="34" charset="0"/>
              </a:rPr>
              <a:t>Mechanical Driving Controls</a:t>
            </a:r>
          </a:p>
          <a:p>
            <a:pPr algn="ctr"/>
            <a:r>
              <a:rPr lang="en-US" sz="2000" b="1" dirty="0">
                <a:latin typeface="Calibri" pitchFamily="34" charset="0"/>
              </a:rPr>
              <a:t>Electronic Driving Controls</a:t>
            </a:r>
          </a:p>
          <a:p>
            <a:pPr algn="ctr"/>
            <a:r>
              <a:rPr lang="en-US" sz="2000" b="1" dirty="0">
                <a:latin typeface="Calibri" pitchFamily="34" charset="0"/>
              </a:rPr>
              <a:t>Docking Devices</a:t>
            </a:r>
          </a:p>
          <a:p>
            <a:pPr algn="ctr"/>
            <a:r>
              <a:rPr lang="en-US" sz="2000" b="1" dirty="0">
                <a:latin typeface="Calibri" pitchFamily="34" charset="0"/>
              </a:rPr>
              <a:t>Securement Systems</a:t>
            </a:r>
          </a:p>
          <a:p>
            <a:pPr algn="ctr"/>
            <a:r>
              <a:rPr lang="en-US" sz="2000" b="1" dirty="0">
                <a:latin typeface="Calibri" pitchFamily="34" charset="0"/>
              </a:rPr>
              <a:t>Ramps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5742" y="1710008"/>
            <a:ext cx="3181602" cy="8895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060" y="2970027"/>
            <a:ext cx="2438095" cy="1161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05381" y="3598340"/>
            <a:ext cx="1502038" cy="1023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26543" y="3620930"/>
            <a:ext cx="1227841" cy="7594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8600" y="1308072"/>
            <a:ext cx="809524" cy="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79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08633" y="1026298"/>
            <a:ext cx="3868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latin typeface="Calibri" pitchFamily="34" charset="0"/>
              </a:rPr>
              <a:t>Healthcare Professionals</a:t>
            </a:r>
          </a:p>
        </p:txBody>
      </p:sp>
      <p:pic>
        <p:nvPicPr>
          <p:cNvPr id="2050" name="Picture 2" descr="CM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49930"/>
            <a:ext cx="1981199" cy="7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ot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59" y="1415705"/>
            <a:ext cx="3363188" cy="208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de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47" y="1735556"/>
            <a:ext cx="2757488" cy="316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PTA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3" y="2072717"/>
            <a:ext cx="24669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NA Rehabilitation Engineering and Assistive Technology Society of North Amer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3" y="5082139"/>
            <a:ext cx="570171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837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94893-39DC-4661-8AEB-7CBE2223E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29519"/>
            <a:ext cx="7772400" cy="719559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Automotive Mobility Equipment Dealers</a:t>
            </a:r>
          </a:p>
        </p:txBody>
      </p:sp>
      <p:pic>
        <p:nvPicPr>
          <p:cNvPr id="3074" name="Picture 2" descr="Image result for mobilityworks logo">
            <a:extLst>
              <a:ext uri="{FF2B5EF4-FFF2-40B4-BE49-F238E27FC236}">
                <a16:creationId xmlns:a16="http://schemas.microsoft.com/office/drawing/2014/main" id="{249AAE25-1A72-40BF-AD4F-DB2BF5142B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04" y="2863889"/>
            <a:ext cx="2267855" cy="170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united access logo">
            <a:extLst>
              <a:ext uri="{FF2B5EF4-FFF2-40B4-BE49-F238E27FC236}">
                <a16:creationId xmlns:a16="http://schemas.microsoft.com/office/drawing/2014/main" id="{9D80FBD0-72A3-4406-9C3F-9BB88F187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9" y="4936765"/>
            <a:ext cx="3140043" cy="6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ability center logo">
            <a:extLst>
              <a:ext uri="{FF2B5EF4-FFF2-40B4-BE49-F238E27FC236}">
                <a16:creationId xmlns:a16="http://schemas.microsoft.com/office/drawing/2014/main" id="{A84DC4FA-3F73-4E35-A01C-A8E4A5423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56" y="1816933"/>
            <a:ext cx="3137276" cy="6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driver rehab center excellence logo">
            <a:extLst>
              <a:ext uri="{FF2B5EF4-FFF2-40B4-BE49-F238E27FC236}">
                <a16:creationId xmlns:a16="http://schemas.microsoft.com/office/drawing/2014/main" id="{83A5E207-69C0-4A44-BD61-B4343686B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22" y="4546783"/>
            <a:ext cx="2362200" cy="124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ilderton conversions logo">
            <a:extLst>
              <a:ext uri="{FF2B5EF4-FFF2-40B4-BE49-F238E27FC236}">
                <a16:creationId xmlns:a16="http://schemas.microsoft.com/office/drawing/2014/main" id="{0E699A62-CCE0-4446-88E6-DECF6468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69" y="3201889"/>
            <a:ext cx="2762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bussani logo">
            <a:extLst>
              <a:ext uri="{FF2B5EF4-FFF2-40B4-BE49-F238E27FC236}">
                <a16:creationId xmlns:a16="http://schemas.microsoft.com/office/drawing/2014/main" id="{219537BC-4071-420C-AF31-16E87BB44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56" y="1676335"/>
            <a:ext cx="24288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presidential conversions logo">
            <a:extLst>
              <a:ext uri="{FF2B5EF4-FFF2-40B4-BE49-F238E27FC236}">
                <a16:creationId xmlns:a16="http://schemas.microsoft.com/office/drawing/2014/main" id="{74A1BDAF-B7A9-4CD4-A7B0-48653FACB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5" y="3146578"/>
            <a:ext cx="2762250" cy="91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advanced wheels logo">
            <a:extLst>
              <a:ext uri="{FF2B5EF4-FFF2-40B4-BE49-F238E27FC236}">
                <a16:creationId xmlns:a16="http://schemas.microsoft.com/office/drawing/2014/main" id="{E8CC1B3C-ACAE-430B-B243-58CD083BC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" y="4758182"/>
            <a:ext cx="2967934" cy="85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superior van mobility logo">
            <a:extLst>
              <a:ext uri="{FF2B5EF4-FFF2-40B4-BE49-F238E27FC236}">
                <a16:creationId xmlns:a16="http://schemas.microsoft.com/office/drawing/2014/main" id="{D30A019F-4EE6-4AD5-B681-2756F326F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9" y="1695207"/>
            <a:ext cx="2667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407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Users\Pete\Desktop\nmeda-qap-program.jpg"/>
          <p:cNvPicPr>
            <a:picLocks noChangeAspect="1" noChangeArrowheads="1"/>
          </p:cNvPicPr>
          <p:nvPr/>
        </p:nvPicPr>
        <p:blipFill rotWithShape="1">
          <a:blip r:embed="rId3" cstate="print"/>
          <a:srcRect l="2721" t="4056" r="2041" b="2610"/>
          <a:stretch/>
        </p:blipFill>
        <p:spPr bwMode="auto">
          <a:xfrm>
            <a:off x="6007443" y="1371600"/>
            <a:ext cx="2667000" cy="2667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1965325" y="2097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457200" y="1112534"/>
            <a:ext cx="5867400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ts val="600"/>
              </a:spcBef>
              <a:buClr>
                <a:schemeClr val="bg1"/>
              </a:buClr>
              <a:buSzPct val="80000"/>
            </a:pPr>
            <a:r>
              <a:rPr lang="en-US" sz="2800" b="1" dirty="0">
                <a:latin typeface="Calibri" pitchFamily="34" charset="0"/>
              </a:rPr>
              <a:t>QAP™ (Quality Assurance Program)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200" y="1752600"/>
            <a:ext cx="566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NMEDA’s Quality Assurance Program (QAP) is the only nationally-recognized accreditation program for the adaptive mobility equipment industry.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7899" y="4297666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NMEDA member compliance with FMVSS is mandatory and NHTSA recommends that consumers contact NMEDA to locate a qualified dealer.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BDF475-6371-482E-9B8A-A67D47A024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3648" r="4237" b="1931"/>
          <a:stretch/>
        </p:blipFill>
        <p:spPr>
          <a:xfrm>
            <a:off x="445655" y="3364375"/>
            <a:ext cx="2945245" cy="294524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081876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1965325" y="2097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2438400" y="1066800"/>
            <a:ext cx="4191000" cy="45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ts val="600"/>
              </a:spcBef>
              <a:buClr>
                <a:schemeClr val="bg1"/>
              </a:buClr>
              <a:buSzPct val="80000"/>
            </a:pPr>
            <a:r>
              <a:rPr lang="en-US" sz="2800" b="1" dirty="0">
                <a:latin typeface="Calibri" pitchFamily="34" charset="0"/>
              </a:rPr>
              <a:t>Vehicle Conversion Process</a:t>
            </a:r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6A50F694-6A75-46B9-AFDD-504359BBAC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1676400"/>
            <a:ext cx="8001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355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22601</TotalTime>
  <Words>288</Words>
  <Application>Microsoft Office PowerPoint</Application>
  <PresentationFormat>On-screen Show (4:3)</PresentationFormat>
  <Paragraphs>91</Paragraphs>
  <Slides>21</Slides>
  <Notes>20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Myriad Pro</vt:lpstr>
      <vt:lpstr>Times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Automotive Mobility Equipment Manufacturers</vt:lpstr>
      <vt:lpstr>PowerPoint Presentation</vt:lpstr>
      <vt:lpstr>Automotive Mobility Equipment Dealers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FMVSS Make Inoperative Exemptions</vt:lpstr>
      <vt:lpstr>Aftermarket/OEM Relationships</vt:lpstr>
      <vt:lpstr>Opportunities/Challenges</vt:lpstr>
      <vt:lpstr>PowerPoint Presentation</vt:lpstr>
    </vt:vector>
  </TitlesOfParts>
  <Company>Cheryl Parker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Parker</dc:creator>
  <cp:lastModifiedBy>Amy Schoppman</cp:lastModifiedBy>
  <cp:revision>1207</cp:revision>
  <cp:lastPrinted>2011-09-07T14:31:58Z</cp:lastPrinted>
  <dcterms:created xsi:type="dcterms:W3CDTF">2011-01-14T17:24:24Z</dcterms:created>
  <dcterms:modified xsi:type="dcterms:W3CDTF">2020-09-08T14:49:57Z</dcterms:modified>
</cp:coreProperties>
</file>